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26"/>
  </p:notesMasterIdLst>
  <p:sldIdLst>
    <p:sldId id="256" r:id="rId2"/>
    <p:sldId id="322" r:id="rId3"/>
    <p:sldId id="347" r:id="rId4"/>
    <p:sldId id="323" r:id="rId5"/>
    <p:sldId id="325" r:id="rId6"/>
    <p:sldId id="337" r:id="rId7"/>
    <p:sldId id="307" r:id="rId8"/>
    <p:sldId id="348" r:id="rId9"/>
    <p:sldId id="356" r:id="rId10"/>
    <p:sldId id="346" r:id="rId11"/>
    <p:sldId id="335" r:id="rId12"/>
    <p:sldId id="319" r:id="rId13"/>
    <p:sldId id="349" r:id="rId14"/>
    <p:sldId id="353" r:id="rId15"/>
    <p:sldId id="350" r:id="rId16"/>
    <p:sldId id="351" r:id="rId17"/>
    <p:sldId id="352" r:id="rId18"/>
    <p:sldId id="354" r:id="rId19"/>
    <p:sldId id="355" r:id="rId20"/>
    <p:sldId id="357" r:id="rId21"/>
    <p:sldId id="327" r:id="rId22"/>
    <p:sldId id="345" r:id="rId23"/>
    <p:sldId id="271" r:id="rId24"/>
    <p:sldId id="359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CCCC"/>
    <a:srgbClr val="666699"/>
    <a:srgbClr val="33CCFF"/>
    <a:srgbClr val="00CC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724" autoAdjust="0"/>
  </p:normalViewPr>
  <p:slideViewPr>
    <p:cSldViewPr snapToGrid="0">
      <p:cViewPr varScale="1">
        <p:scale>
          <a:sx n="63" d="100"/>
          <a:sy n="63" d="100"/>
        </p:scale>
        <p:origin x="14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1164B8-6DE9-4B12-AE87-0164B42CEDE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7D2197-2542-4710-9F65-5A608A16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Tommi</a:t>
            </a:r>
            <a:r>
              <a:rPr lang="en-US" dirty="0"/>
              <a:t> or Lisette</a:t>
            </a:r>
          </a:p>
          <a:p>
            <a:endParaRPr lang="en-US" dirty="0"/>
          </a:p>
          <a:p>
            <a:r>
              <a:rPr lang="en-US" dirty="0"/>
              <a:t>Welcome &amp;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6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4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5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85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you’d like to pull up your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2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8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89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74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0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05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4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6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61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95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85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85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7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2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0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76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19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2197-2542-4710-9F65-5A608A1628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4329-FD2D-4EF6-BF92-BDDDF9C8A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F0F9B-17D3-4A17-B36F-144ABA28F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19592-3A61-48FE-8266-6722030F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4557-5C4B-45BA-B483-0B4790598CE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5BE48-5909-479B-9C05-A2B1944B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5F30-B5D1-4375-B26D-65F46DB9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1584-665C-4E2F-B863-65129EAD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F1A9-8653-42BB-A0B4-F60A8628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F0D4D-AC37-44B2-9EF5-06A2D88B6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85EE0-9701-4281-866E-953C67F5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4557-5C4B-45BA-B483-0B4790598CE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60CA1-B69A-4EAF-9297-B13E4726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A446B-6A96-43C1-ABB6-E72AB171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1584-665C-4E2F-B863-65129EAD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0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E8F42B-1C4E-4AB5-8690-89C662DB1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09944-6F98-4540-B550-2FBB4CD3F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FBFB3-A0B1-4381-996F-5E8357A2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4557-5C4B-45BA-B483-0B4790598CE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DE4D9-F87B-43B9-A3CC-883A723E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BC0B6-ED86-4866-9DDB-7ADA990B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1584-665C-4E2F-B863-65129EAD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1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FB3F-BD02-4472-93F0-A3ACEA6D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0B47-0E25-4491-8B69-7DABD42CB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6114F-FF67-4A1A-9E99-C1A8B1C8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4557-5C4B-45BA-B483-0B4790598CE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66339-4023-4D41-A6A6-73536758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12AAF-7F63-46B1-99CD-4115466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1584-665C-4E2F-B863-65129EAD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1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D4F1-73F3-4D8B-9C37-CD48109B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7855D-17E6-4922-9E2C-61DF690EA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18A5A-188A-4B9B-842F-263F55FA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4557-5C4B-45BA-B483-0B4790598CE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C734A-889F-46D0-9D99-507ECE35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6B1C1-F531-4814-90D8-9B947205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1584-665C-4E2F-B863-65129EAD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3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3689-B709-442E-A018-C7E7E374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A8C23-1F38-49C4-8C2A-1E90AD56A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92029-5DDA-4555-9552-D7EF58A83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C5E87-E95F-4A1F-AA37-0E8D399E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4557-5C4B-45BA-B483-0B4790598CE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18FC5-7410-4B1D-B1FD-FDCB33AD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ED856-C6A8-45DD-B6DC-43D107E5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1584-665C-4E2F-B863-65129EAD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1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E725-6B8A-4976-BEAF-1664EA02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4E8FF-B59A-49E1-A764-E3BC38F69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F579D-50D6-4518-B27B-F3B97EC4E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DC742-BEF5-4B27-88A4-7A24216FC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4F464-19A0-44AB-BED1-0CB7B42C1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15C04D-78E4-4C96-B81E-3D6AD7F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4557-5C4B-45BA-B483-0B4790598CE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48258-8FCB-4EF1-A7BC-29AADC3B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2CF69B-AEBB-4725-83BD-4BF9C883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1584-665C-4E2F-B863-65129EAD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7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FADF-AB79-426E-A07E-52F81B70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F5170-8D7C-4134-BD7F-3033B59F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4557-5C4B-45BA-B483-0B4790598CE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F37DB-C3B9-4F57-BB4A-92476EAE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A4F85-131E-4AC9-8FC5-43D18996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1584-665C-4E2F-B863-65129EAD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F6EC9-A5F9-46BB-93EF-7FEEA87F4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4557-5C4B-45BA-B483-0B4790598CE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6A23B-D109-4E46-B44F-B0DB3428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31D19-D3A3-4327-A6E0-32223818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1584-665C-4E2F-B863-65129EAD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5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1FC6-5D1F-4217-94AA-532E1B03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81508-731C-4428-AB8E-14ED1A985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A9A79-2304-469F-8A09-31EFB8C7B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68C45-69FA-4FE7-84D5-0445987D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4557-5C4B-45BA-B483-0B4790598CE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16ACA-D22E-48F6-A248-7124FD46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3F368-9F2E-4B9C-B4D9-3EDC8366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1584-665C-4E2F-B863-65129EAD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6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F4A0-9705-4986-9A04-E8AA96CB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47085-7A75-4DE3-9EF9-7A347A554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83182-4593-4E97-8718-39C9CA2DE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51D0F-4771-4A96-A89C-C40AC099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4557-5C4B-45BA-B483-0B4790598CE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8E51A-67A4-4B1B-BC95-91135845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AA515-0BC7-4FD4-80B5-FDE15FF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1584-665C-4E2F-B863-65129EAD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1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0C69C-9092-4939-ABDD-2473E676C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3008D-72E6-438C-AD9D-04B456CB9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FADDF-3EBE-4DC8-8480-8C431D243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4557-5C4B-45BA-B483-0B4790598CE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FE121-5C00-45C0-B45D-9D02A7D0B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E40CA-F3BA-4BC2-8A43-477AA8CE1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1584-665C-4E2F-B863-65129EAD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hyperlink" Target="mailto:agencyinfo@wellbadger.or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907D-1350-49A8-8579-FB0F607840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Introduction to the </a:t>
            </a:r>
            <a:br>
              <a:rPr lang="en-US" b="1" dirty="0"/>
            </a:br>
            <a:r>
              <a:rPr lang="en-US" b="1" dirty="0"/>
              <a:t>Well Badger Resource Center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0DCBD-56B4-4EB3-BBF8-DF3656168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606" y="4979439"/>
            <a:ext cx="6995001" cy="1383416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Becca Wyland, CRS</a:t>
            </a:r>
          </a:p>
          <a:p>
            <a:r>
              <a:rPr lang="en-US" sz="4000" dirty="0"/>
              <a:t>Well Badger Information &amp; Referral Specialist</a:t>
            </a:r>
          </a:p>
          <a:p>
            <a:r>
              <a:rPr lang="en-US" sz="4000" dirty="0"/>
              <a:t>Wisconsin Women’s Health Foundation</a:t>
            </a:r>
          </a:p>
          <a:p>
            <a:endParaRPr lang="en-US" sz="4000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BE6F958-4290-4861-ADA1-CE6104E8B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1248" b="72851"/>
          <a:stretch/>
        </p:blipFill>
        <p:spPr>
          <a:xfrm>
            <a:off x="-11636" y="2759225"/>
            <a:ext cx="6050486" cy="13143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EAA81B-26F9-4640-9CFF-B2A47FB69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811" r="1264" b="1497"/>
          <a:stretch/>
        </p:blipFill>
        <p:spPr>
          <a:xfrm>
            <a:off x="6038850" y="2759225"/>
            <a:ext cx="6153149" cy="131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19C5E-6DF9-44BC-857D-CEE5969F95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73" y="4812213"/>
            <a:ext cx="2579454" cy="1701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19E93C-EB90-456D-BB73-0C62D8F3F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7" y="4396088"/>
            <a:ext cx="2357386" cy="228932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A69960-B1AB-4A6F-A3EB-B457516D1DF5}"/>
              </a:ext>
            </a:extLst>
          </p:cNvPr>
          <p:cNvCxnSpPr>
            <a:cxnSpLocks/>
          </p:cNvCxnSpPr>
          <p:nvPr/>
        </p:nvCxnSpPr>
        <p:spPr>
          <a:xfrm>
            <a:off x="-11636" y="2759225"/>
            <a:ext cx="12203635" cy="0"/>
          </a:xfrm>
          <a:prstGeom prst="line">
            <a:avLst/>
          </a:prstGeom>
          <a:ln w="762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4C2F76-FFCC-4A76-857E-BEA34CAB8D37}"/>
              </a:ext>
            </a:extLst>
          </p:cNvPr>
          <p:cNvCxnSpPr>
            <a:cxnSpLocks/>
          </p:cNvCxnSpPr>
          <p:nvPr/>
        </p:nvCxnSpPr>
        <p:spPr>
          <a:xfrm>
            <a:off x="-11636" y="4061476"/>
            <a:ext cx="12203635" cy="0"/>
          </a:xfrm>
          <a:prstGeom prst="line">
            <a:avLst/>
          </a:prstGeom>
          <a:ln w="762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6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0A8F109-BFE7-4BBF-A40C-22FDCCD6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Families Say About Well Badger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E037C13-7958-4A97-AEA0-62A86B3BA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rgbClr val="00B050"/>
                </a:solidFill>
              </a:rPr>
              <a:t>She made sure I was an active participant in making any decisions.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>
                <a:solidFill>
                  <a:srgbClr val="000066"/>
                </a:solidFill>
              </a:rPr>
              <a:t>I was directed to the exact resource I needed.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>
                <a:solidFill>
                  <a:srgbClr val="FFC000"/>
                </a:solidFill>
              </a:rPr>
              <a:t>The staff were friendly, helpful, resourceful, and knowledgeable. 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>
                <a:solidFill>
                  <a:srgbClr val="000066"/>
                </a:solidFill>
              </a:rPr>
              <a:t>She followed up with me to ensure our needs were met.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>
                <a:solidFill>
                  <a:srgbClr val="00B050"/>
                </a:solidFill>
              </a:rPr>
              <a:t>Feel like it's one of the best resources I've found.  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33CCCC"/>
                </a:solidFill>
              </a:rPr>
              <a:t>Felt like a human being and not just a number.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0066"/>
                </a:solidFill>
              </a:rPr>
              <a:t>This has been a very difficult process for us, and having at least one program go well, without us leaving embarrassed or judged, was heartwarming.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91D9C-7E9D-42A3-ACEC-85C9BD553A26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8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62151C-F3DA-427C-B550-5C5A4E0C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9038"/>
            <a:ext cx="10515600" cy="1141412"/>
          </a:xfrm>
        </p:spPr>
        <p:txBody>
          <a:bodyPr/>
          <a:lstStyle/>
          <a:p>
            <a:pPr algn="ctr"/>
            <a:r>
              <a:rPr lang="en-US" b="1" dirty="0"/>
              <a:t>Online Directory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404261-A783-4520-9233-05FDB4E53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BC044-895E-4824-9047-DEFA3B2B2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" t="12799" r="1600" b="15734"/>
          <a:stretch/>
        </p:blipFill>
        <p:spPr>
          <a:xfrm>
            <a:off x="2426208" y="2268537"/>
            <a:ext cx="8212130" cy="338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3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8528A-CECD-4B84-B2B7-66E08B97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Well Badger Online Directory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C6A19-BE08-43AD-9BA3-2B0C0E692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Includes thousands of health and social services and programs</a:t>
            </a:r>
          </a:p>
          <a:p>
            <a:r>
              <a:rPr lang="en-US" dirty="0"/>
              <a:t>Six main topic areas</a:t>
            </a:r>
          </a:p>
          <a:p>
            <a:r>
              <a:rPr lang="en-US" dirty="0"/>
              <a:t>All services must meet inclusion criteria</a:t>
            </a:r>
          </a:p>
          <a:p>
            <a:r>
              <a:rPr lang="en-US" dirty="0"/>
              <a:t>All information </a:t>
            </a:r>
            <a:r>
              <a:rPr lang="en-US"/>
              <a:t>must be verified </a:t>
            </a:r>
            <a:r>
              <a:rPr lang="en-US" dirty="0"/>
              <a:t>by agency that provides the service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8D908-3AFC-4839-981A-33E3CDF07175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590A287C-2ACE-4E28-A7CD-B91DBDF773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0256" y="1600209"/>
            <a:ext cx="5376672" cy="51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8528A-CECD-4B84-B2B7-66E08B97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Use Well Badger Online Directory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8D908-3AFC-4839-981A-33E3CDF07175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5A47608-CDD4-4018-8BB0-6878F3EF6995}"/>
              </a:ext>
            </a:extLst>
          </p:cNvPr>
          <p:cNvSpPr/>
          <p:nvPr/>
        </p:nvSpPr>
        <p:spPr>
          <a:xfrm>
            <a:off x="3888526" y="2953714"/>
            <a:ext cx="3614528" cy="3584393"/>
          </a:xfrm>
          <a:prstGeom prst="ellipse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F6972-8890-40A5-AF9C-DA15ED25ACD1}"/>
              </a:ext>
            </a:extLst>
          </p:cNvPr>
          <p:cNvSpPr txBox="1"/>
          <p:nvPr/>
        </p:nvSpPr>
        <p:spPr>
          <a:xfrm>
            <a:off x="4114458" y="4152086"/>
            <a:ext cx="3212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DEMO</a:t>
            </a: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1CD610FE-75FA-4CE2-A433-32B3151BDF94}"/>
              </a:ext>
            </a:extLst>
          </p:cNvPr>
          <p:cNvSpPr/>
          <p:nvPr/>
        </p:nvSpPr>
        <p:spPr>
          <a:xfrm>
            <a:off x="4114458" y="3147118"/>
            <a:ext cx="3162663" cy="3078833"/>
          </a:xfrm>
          <a:prstGeom prst="donut">
            <a:avLst>
              <a:gd name="adj" fmla="val 24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5DCE4-280A-4523-A61A-910988B65DC8}"/>
              </a:ext>
            </a:extLst>
          </p:cNvPr>
          <p:cNvSpPr txBox="1"/>
          <p:nvPr/>
        </p:nvSpPr>
        <p:spPr>
          <a:xfrm>
            <a:off x="3522686" y="2055461"/>
            <a:ext cx="446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www.wellbadger.org</a:t>
            </a:r>
          </a:p>
        </p:txBody>
      </p:sp>
    </p:spTree>
    <p:extLst>
      <p:ext uri="{BB962C8B-B14F-4D97-AF65-F5344CB8AC3E}">
        <p14:creationId xmlns:p14="http://schemas.microsoft.com/office/powerpoint/2010/main" val="407420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8528A-CECD-4B84-B2B7-66E08B97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Use Well Badger Online Directory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842829-58D9-4EAC-BC07-0FAFDF3A95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2455" r="2007" b="14682"/>
          <a:stretch/>
        </p:blipFill>
        <p:spPr>
          <a:xfrm>
            <a:off x="1194816" y="2426817"/>
            <a:ext cx="10280905" cy="430003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8D908-3AFC-4839-981A-33E3CDF07175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3F98A7-99F8-4B00-8B17-4A66630BEC42}"/>
              </a:ext>
            </a:extLst>
          </p:cNvPr>
          <p:cNvSpPr txBox="1"/>
          <p:nvPr/>
        </p:nvSpPr>
        <p:spPr>
          <a:xfrm>
            <a:off x="974558" y="1696392"/>
            <a:ext cx="64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Option #1: Type into the Search Bar</a:t>
            </a:r>
          </a:p>
        </p:txBody>
      </p:sp>
    </p:spTree>
    <p:extLst>
      <p:ext uri="{BB962C8B-B14F-4D97-AF65-F5344CB8AC3E}">
        <p14:creationId xmlns:p14="http://schemas.microsoft.com/office/powerpoint/2010/main" val="3763204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8528A-CECD-4B84-B2B7-66E08B97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Use Well Badger Online Directory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8D908-3AFC-4839-981A-33E3CDF07175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3F98A7-99F8-4B00-8B17-4A66630BEC42}"/>
              </a:ext>
            </a:extLst>
          </p:cNvPr>
          <p:cNvSpPr txBox="1"/>
          <p:nvPr/>
        </p:nvSpPr>
        <p:spPr>
          <a:xfrm>
            <a:off x="974558" y="1696392"/>
            <a:ext cx="988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on Available Service you want to see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41D344-2863-49C7-A19A-F7709A7EA1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2015" r="1100" b="5866"/>
          <a:stretch/>
        </p:blipFill>
        <p:spPr>
          <a:xfrm>
            <a:off x="1106424" y="2358178"/>
            <a:ext cx="9354312" cy="43689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579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8528A-CECD-4B84-B2B7-66E08B97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Use Well Badger Online Directory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8D908-3AFC-4839-981A-33E3CDF07175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3F98A7-99F8-4B00-8B17-4A66630BEC42}"/>
              </a:ext>
            </a:extLst>
          </p:cNvPr>
          <p:cNvSpPr txBox="1"/>
          <p:nvPr/>
        </p:nvSpPr>
        <p:spPr>
          <a:xfrm>
            <a:off x="974558" y="1696392"/>
            <a:ext cx="8327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View details about that service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06AD14-30E9-4A99-9E18-4642A84509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3625" r="1650" b="4560"/>
          <a:stretch/>
        </p:blipFill>
        <p:spPr>
          <a:xfrm>
            <a:off x="1216151" y="2451802"/>
            <a:ext cx="8934445" cy="41806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9418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8528A-CECD-4B84-B2B7-66E08B97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Use Well Badger Online Directory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8D908-3AFC-4839-981A-33E3CDF07175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3F98A7-99F8-4B00-8B17-4A66630BEC42}"/>
              </a:ext>
            </a:extLst>
          </p:cNvPr>
          <p:cNvSpPr txBox="1"/>
          <p:nvPr/>
        </p:nvSpPr>
        <p:spPr>
          <a:xfrm>
            <a:off x="974558" y="1696392"/>
            <a:ext cx="9242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Option #2: Scroll down a bit and click “Health Topics”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9BDF9A-F0BD-4137-8A47-82F3724CC7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0932" r="1553" b="5314"/>
          <a:stretch/>
        </p:blipFill>
        <p:spPr>
          <a:xfrm>
            <a:off x="1728216" y="2430598"/>
            <a:ext cx="8488680" cy="40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0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8528A-CECD-4B84-B2B7-66E08B97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Use Well Badger Online Directory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8D908-3AFC-4839-981A-33E3CDF07175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3F98A7-99F8-4B00-8B17-4A66630BEC42}"/>
              </a:ext>
            </a:extLst>
          </p:cNvPr>
          <p:cNvSpPr txBox="1"/>
          <p:nvPr/>
        </p:nvSpPr>
        <p:spPr>
          <a:xfrm>
            <a:off x="974558" y="1696392"/>
            <a:ext cx="785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the topic you’d like to explore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CFBC6F-E65B-4DFA-B3B6-699F09EA67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1433" r="1383" b="5920"/>
          <a:stretch/>
        </p:blipFill>
        <p:spPr>
          <a:xfrm>
            <a:off x="1764791" y="2403087"/>
            <a:ext cx="8675615" cy="40897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864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8528A-CECD-4B84-B2B7-66E08B97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Use Well Badger Online Directory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8D908-3AFC-4839-981A-33E3CDF07175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3F98A7-99F8-4B00-8B17-4A66630BEC42}"/>
              </a:ext>
            </a:extLst>
          </p:cNvPr>
          <p:cNvSpPr txBox="1"/>
          <p:nvPr/>
        </p:nvSpPr>
        <p:spPr>
          <a:xfrm>
            <a:off x="974558" y="1696392"/>
            <a:ext cx="9169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Review all available services under that topic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107180-3201-44E2-B4A9-5544B646EE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1698" r="1125" b="5577"/>
          <a:stretch/>
        </p:blipFill>
        <p:spPr>
          <a:xfrm>
            <a:off x="1716024" y="2487168"/>
            <a:ext cx="8683752" cy="40867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883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62151C-F3DA-427C-B550-5C5A4E0C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About Well Badger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404261-A783-4520-9233-05FDB4E53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924713" cy="4802187"/>
          </a:xfrm>
        </p:spPr>
        <p:txBody>
          <a:bodyPr>
            <a:normAutofit/>
          </a:bodyPr>
          <a:lstStyle/>
          <a:p>
            <a:r>
              <a:rPr lang="en-US" dirty="0"/>
              <a:t>Well Badger provides health information &amp; referral services to individuals, families, and health professionals throughout the state </a:t>
            </a:r>
          </a:p>
          <a:p>
            <a:r>
              <a:rPr lang="en-US" dirty="0"/>
              <a:t>Managed by Wisconsin Women’s Health Foundation</a:t>
            </a:r>
          </a:p>
          <a:p>
            <a:pPr lvl="1"/>
            <a:r>
              <a:rPr lang="en-US" dirty="0"/>
              <a:t>20+ year history of providing free health education and support programs to women and their families throughout Wisconsin</a:t>
            </a:r>
          </a:p>
          <a:p>
            <a:pPr lvl="1"/>
            <a:r>
              <a:rPr lang="en-US" dirty="0"/>
              <a:t>Operational all 72 counties and 11 tribes</a:t>
            </a:r>
          </a:p>
          <a:p>
            <a:pPr lvl="1"/>
            <a:r>
              <a:rPr lang="en-US" dirty="0"/>
              <a:t>Main office in Madison with staff located throughout the state</a:t>
            </a:r>
          </a:p>
          <a:p>
            <a:r>
              <a:rPr lang="en-US" dirty="0"/>
              <a:t>Funded by WI Department of Health Services, including: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B343D-371D-44FD-9DC4-40FACFFF6E82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Image result for CYSHCN WI">
            <a:extLst>
              <a:ext uri="{FF2B5EF4-FFF2-40B4-BE49-F238E27FC236}">
                <a16:creationId xmlns:a16="http://schemas.microsoft.com/office/drawing/2014/main" id="{2B9EF5CC-50CD-4143-8E03-A5D81EC70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55" y="5177664"/>
            <a:ext cx="2577684" cy="9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B68DB974-38ED-439B-8818-5C966CF3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54" y="5240192"/>
            <a:ext cx="1644315" cy="109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badgercare plus logo">
            <a:extLst>
              <a:ext uri="{FF2B5EF4-FFF2-40B4-BE49-F238E27FC236}">
                <a16:creationId xmlns:a16="http://schemas.microsoft.com/office/drawing/2014/main" id="{BAD454E0-6E6D-4D70-96F2-628339120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27997" r="7843" b="27389"/>
          <a:stretch/>
        </p:blipFill>
        <p:spPr bwMode="auto">
          <a:xfrm>
            <a:off x="7393270" y="5410766"/>
            <a:ext cx="2976194" cy="75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WI Well Woman">
            <a:extLst>
              <a:ext uri="{FF2B5EF4-FFF2-40B4-BE49-F238E27FC236}">
                <a16:creationId xmlns:a16="http://schemas.microsoft.com/office/drawing/2014/main" id="{E828DD84-DCAC-41AB-A544-8EEC85ABC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008" y="5378116"/>
            <a:ext cx="1343889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6AA2A1-4CD9-4615-9943-ABAF2E526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7" y="5141841"/>
            <a:ext cx="1508398" cy="12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9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12DA-EED1-4940-B28B-4E8A3D8F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Use Online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BE4C0-94C1-4CB0-A82C-45341DD87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Need to update your program’s info within the directory?</a:t>
            </a:r>
          </a:p>
          <a:p>
            <a:pPr marL="0" indent="0">
              <a:buNone/>
            </a:pPr>
            <a:r>
              <a:rPr lang="en-US" sz="3200" dirty="0"/>
              <a:t>Scroll to bottom of listing and click “suggest an edit”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EBD323-BAF1-405A-9C18-30CBBF89C8D7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9BA1027-C715-4DB7-B90E-479639FAC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" t="45156" r="1600" b="6666"/>
          <a:stretch/>
        </p:blipFill>
        <p:spPr>
          <a:xfrm>
            <a:off x="974558" y="3207582"/>
            <a:ext cx="10802109" cy="310431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3B38C8B-6233-4184-976B-787B80339F14}"/>
              </a:ext>
            </a:extLst>
          </p:cNvPr>
          <p:cNvSpPr/>
          <p:nvPr/>
        </p:nvSpPr>
        <p:spPr>
          <a:xfrm>
            <a:off x="3823315" y="3592864"/>
            <a:ext cx="2340864" cy="107289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0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12DA-EED1-4940-B28B-4E8A3D8F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Can We Help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BE4C0-94C1-4CB0-A82C-45341DD87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483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Want to…</a:t>
            </a:r>
          </a:p>
          <a:p>
            <a:r>
              <a:rPr lang="en-US" dirty="0"/>
              <a:t>Submit your agency’s Information for inclusion in the directory?</a:t>
            </a:r>
          </a:p>
          <a:p>
            <a:r>
              <a:rPr lang="en-US" dirty="0"/>
              <a:t>Contact Well Badger on behalf of a patient or client?</a:t>
            </a:r>
          </a:p>
          <a:p>
            <a:r>
              <a:rPr lang="en-US" dirty="0"/>
              <a:t>Order Promo Materials?</a:t>
            </a:r>
          </a:p>
          <a:p>
            <a:r>
              <a:rPr lang="en-US" dirty="0"/>
              <a:t>Join our listserv?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EBD323-BAF1-405A-9C18-30CBBF89C8D7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A1A510-5C28-401E-AD5E-503977572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" t="12266" r="1399" b="5324"/>
          <a:stretch/>
        </p:blipFill>
        <p:spPr>
          <a:xfrm>
            <a:off x="5449823" y="3083260"/>
            <a:ext cx="6520406" cy="30937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C0FBA-752B-448A-AD89-526CAE449BA6}"/>
              </a:ext>
            </a:extLst>
          </p:cNvPr>
          <p:cNvSpPr txBox="1"/>
          <p:nvPr/>
        </p:nvSpPr>
        <p:spPr>
          <a:xfrm>
            <a:off x="5449823" y="1808743"/>
            <a:ext cx="6520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Visit our Health Professionals Page at wellbadger.org</a:t>
            </a:r>
          </a:p>
        </p:txBody>
      </p:sp>
    </p:spTree>
    <p:extLst>
      <p:ext uri="{BB962C8B-B14F-4D97-AF65-F5344CB8AC3E}">
        <p14:creationId xmlns:p14="http://schemas.microsoft.com/office/powerpoint/2010/main" val="146039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8528A-CECD-4B84-B2B7-66E08B97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Development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C6A19-BE08-43AD-9BA3-2B0C0E692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Continue to expand directory</a:t>
            </a:r>
          </a:p>
          <a:p>
            <a:r>
              <a:rPr lang="en-US" dirty="0"/>
              <a:t>Promotion of electronic I&amp;R (email, chat, text, FB Messenger)</a:t>
            </a:r>
          </a:p>
          <a:p>
            <a:r>
              <a:rPr lang="en-US" dirty="0"/>
              <a:t>Children’s Mental Health Project</a:t>
            </a:r>
          </a:p>
          <a:p>
            <a:pPr lvl="1"/>
            <a:r>
              <a:rPr lang="en-US" dirty="0"/>
              <a:t>Identifying and verifying resources</a:t>
            </a:r>
          </a:p>
          <a:p>
            <a:pPr lvl="1"/>
            <a:r>
              <a:rPr lang="en-US" dirty="0"/>
              <a:t>Building online resource navigator</a:t>
            </a:r>
          </a:p>
          <a:p>
            <a:pPr lvl="1"/>
            <a:r>
              <a:rPr lang="en-US" dirty="0"/>
              <a:t>Testing with professionals and parents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8D908-3AFC-4839-981A-33E3CDF07175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coming soon">
            <a:extLst>
              <a:ext uri="{FF2B5EF4-FFF2-40B4-BE49-F238E27FC236}">
                <a16:creationId xmlns:a16="http://schemas.microsoft.com/office/drawing/2014/main" id="{A3101561-5AC1-4C72-AF44-DCEA823E45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13" y="2528038"/>
            <a:ext cx="5058816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59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AB838A7-D526-480E-839F-05BB2039F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1248" b="72851"/>
          <a:stretch/>
        </p:blipFill>
        <p:spPr>
          <a:xfrm>
            <a:off x="0" y="5311915"/>
            <a:ext cx="6050486" cy="1314300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C6B0AD2C-673F-4E7E-AA49-5B5299DDC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811" r="1264" b="1497"/>
          <a:stretch/>
        </p:blipFill>
        <p:spPr>
          <a:xfrm>
            <a:off x="6050486" y="5311916"/>
            <a:ext cx="6153149" cy="13143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A2FC7A85-5F1C-468D-AEB7-47348DFC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1562"/>
            <a:ext cx="10515600" cy="223210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Other questions or feedback? </a:t>
            </a:r>
            <a:br>
              <a:rPr lang="en-US" b="1" dirty="0">
                <a:latin typeface="+mn-lt"/>
              </a:rPr>
            </a:br>
            <a:r>
              <a:rPr lang="en-US" sz="3600" dirty="0">
                <a:latin typeface="+mn-lt"/>
              </a:rPr>
              <a:t>Contact us!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  <a:hlinkClick r:id="rId4"/>
              </a:rPr>
              <a:t>agencyinfo@wellbadger.org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608-571-1481 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CC1789-F7D2-4A71-8CEB-1AEFE698D563}"/>
              </a:ext>
            </a:extLst>
          </p:cNvPr>
          <p:cNvCxnSpPr>
            <a:cxnSpLocks/>
          </p:cNvCxnSpPr>
          <p:nvPr/>
        </p:nvCxnSpPr>
        <p:spPr>
          <a:xfrm>
            <a:off x="0" y="5311916"/>
            <a:ext cx="12203635" cy="0"/>
          </a:xfrm>
          <a:prstGeom prst="line">
            <a:avLst/>
          </a:prstGeom>
          <a:ln w="762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AB189E-5564-4AA3-A978-8B8C7B7A7A8E}"/>
              </a:ext>
            </a:extLst>
          </p:cNvPr>
          <p:cNvCxnSpPr>
            <a:cxnSpLocks/>
          </p:cNvCxnSpPr>
          <p:nvPr/>
        </p:nvCxnSpPr>
        <p:spPr>
          <a:xfrm>
            <a:off x="0" y="6652276"/>
            <a:ext cx="12203635" cy="0"/>
          </a:xfrm>
          <a:prstGeom prst="line">
            <a:avLst/>
          </a:prstGeom>
          <a:ln w="762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847F603-8028-4FA5-9A7D-DF5F9D196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9" y="196510"/>
            <a:ext cx="2751461" cy="267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07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8528A-CECD-4B84-B2B7-66E08B97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MCH Programs at WWHF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8D908-3AFC-4839-981A-33E3CDF07175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5AD4D5-5297-48FD-A00B-656A4050C86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8" y="1706511"/>
            <a:ext cx="4023360" cy="118750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F84E39-D2ED-473B-A348-1DCE939F2AB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28" y="1684651"/>
            <a:ext cx="4191000" cy="1165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299C82-272D-424C-8FE2-9184494C64E3}"/>
              </a:ext>
            </a:extLst>
          </p:cNvPr>
          <p:cNvSpPr txBox="1"/>
          <p:nvPr/>
        </p:nvSpPr>
        <p:spPr>
          <a:xfrm>
            <a:off x="838200" y="2901938"/>
            <a:ext cx="4745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Breath is an evidence-based program that helps pregnant women, new moms, and their family members quit smoking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Individuals matched with a local First Breath Quit Coach, Certified Tobacco Treatment and receive: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Individualized cessation counseling services (face-to-face, phone, &amp; text) through six months postpartum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Additional focus on creating smoke-free homes and reducing infant exposure to tobacco smoke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 to $120 in gift cards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6EA123-8689-4044-BCDF-AC824CC263AD}"/>
              </a:ext>
            </a:extLst>
          </p:cNvPr>
          <p:cNvSpPr txBox="1"/>
          <p:nvPr/>
        </p:nvSpPr>
        <p:spPr>
          <a:xfrm>
            <a:off x="6733032" y="2894020"/>
            <a:ext cx="4745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Baby &amp; Me offers screening, education, brief intervention, and  referral services for women at risk of having an alcohol-free 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2020, plans to expand program from alcohol to all substances, including alcohol, marijuana, opioids, illicit drugs, and prescription drug misuse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22AAA-FDCD-425A-9948-BDB5E06A877D}"/>
              </a:ext>
            </a:extLst>
          </p:cNvPr>
          <p:cNvSpPr txBox="1"/>
          <p:nvPr/>
        </p:nvSpPr>
        <p:spPr>
          <a:xfrm>
            <a:off x="6803136" y="5522976"/>
            <a:ext cx="474573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Questions about these programs?</a:t>
            </a:r>
          </a:p>
          <a:p>
            <a:pPr algn="ctr"/>
            <a:r>
              <a:rPr lang="en-US" sz="2400" dirty="0"/>
              <a:t>Contact Kristine Alaniz at kalaniz@wwhf.org</a:t>
            </a:r>
          </a:p>
        </p:txBody>
      </p:sp>
    </p:spTree>
    <p:extLst>
      <p:ext uri="{BB962C8B-B14F-4D97-AF65-F5344CB8AC3E}">
        <p14:creationId xmlns:p14="http://schemas.microsoft.com/office/powerpoint/2010/main" val="17226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62151C-F3DA-427C-B550-5C5A4E0C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About Well Badger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404261-A783-4520-9233-05FDB4E53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924713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Well Badger provides health-related information &amp; referral services in two ways: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B343D-371D-44FD-9DC4-40FACFFF6E82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B9E72998-FEE7-437A-9B2C-B940BB17DF5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r="10702" b="33123"/>
          <a:stretch/>
        </p:blipFill>
        <p:spPr bwMode="auto">
          <a:xfrm>
            <a:off x="974558" y="4192078"/>
            <a:ext cx="4194850" cy="2372075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ED42C-1459-4B3F-8202-1F9163C03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0" t="12799" r="8784" b="15734"/>
          <a:stretch/>
        </p:blipFill>
        <p:spPr>
          <a:xfrm>
            <a:off x="6381155" y="4192078"/>
            <a:ext cx="5053245" cy="2372075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B0F654-A0E6-4EFF-9938-01AD1661DF6D}"/>
              </a:ext>
            </a:extLst>
          </p:cNvPr>
          <p:cNvSpPr txBox="1"/>
          <p:nvPr/>
        </p:nvSpPr>
        <p:spPr>
          <a:xfrm>
            <a:off x="838198" y="2641528"/>
            <a:ext cx="4526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❶ Connect with our friendly, knowledgeable </a:t>
            </a:r>
            <a:r>
              <a:rPr lang="en-US" sz="2800" b="1" dirty="0"/>
              <a:t>Certified Resource Specialists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BA948-FFAB-465C-964C-4335C46342D4}"/>
              </a:ext>
            </a:extLst>
          </p:cNvPr>
          <p:cNvSpPr txBox="1"/>
          <p:nvPr/>
        </p:nvSpPr>
        <p:spPr>
          <a:xfrm>
            <a:off x="6381155" y="2641528"/>
            <a:ext cx="4892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❷  Search our </a:t>
            </a:r>
            <a:r>
              <a:rPr lang="en-US" sz="2800" b="1" dirty="0"/>
              <a:t>Online Directory </a:t>
            </a:r>
            <a:r>
              <a:rPr lang="en-US" sz="2800" dirty="0"/>
              <a:t>with thousands of local, verified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395630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62151C-F3DA-427C-B550-5C5A4E0C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828"/>
            <a:ext cx="10515600" cy="1141412"/>
          </a:xfrm>
        </p:spPr>
        <p:txBody>
          <a:bodyPr/>
          <a:lstStyle/>
          <a:p>
            <a:pPr algn="ctr"/>
            <a:r>
              <a:rPr lang="en-US" b="1"/>
              <a:t>Information &amp; Referral Services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404261-A783-4520-9233-05FDB4E53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B0B94E-A924-4F17-B00E-B830E13FE999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r="10702" b="25994"/>
          <a:stretch/>
        </p:blipFill>
        <p:spPr bwMode="auto">
          <a:xfrm>
            <a:off x="3184906" y="2622730"/>
            <a:ext cx="5809488" cy="3544061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003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0A8F109-BFE7-4BBF-A40C-22FDCCD6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Information &amp; Referral Services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E037C13-7958-4A97-AEA0-62A86B3BA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32621" cy="4351338"/>
          </a:xfrm>
        </p:spPr>
        <p:txBody>
          <a:bodyPr>
            <a:normAutofit/>
          </a:bodyPr>
          <a:lstStyle/>
          <a:p>
            <a:r>
              <a:rPr lang="en-US" dirty="0"/>
              <a:t>Staffed by Certified Resource Specialists</a:t>
            </a:r>
          </a:p>
          <a:p>
            <a:r>
              <a:rPr lang="en-US" dirty="0"/>
              <a:t>Available Mon - Fri, 7 AM – 6 PM</a:t>
            </a:r>
          </a:p>
          <a:p>
            <a:r>
              <a:rPr lang="en-US" dirty="0"/>
              <a:t>After hours inquiries are responded to next business day</a:t>
            </a:r>
          </a:p>
          <a:p>
            <a:r>
              <a:rPr lang="en-US" dirty="0"/>
              <a:t>Interpretive services available using language line</a:t>
            </a:r>
          </a:p>
          <a:p>
            <a:r>
              <a:rPr lang="en-US" dirty="0"/>
              <a:t>Individuals can reach out directly OR service provider can call on their behalf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91D9C-7E9D-42A3-ACEC-85C9BD553A26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81BAF331-DE9E-4D8F-A311-967C5E3D9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r="11639" b="10891"/>
          <a:stretch/>
        </p:blipFill>
        <p:spPr>
          <a:xfrm>
            <a:off x="7786802" y="1666718"/>
            <a:ext cx="3566998" cy="244558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12CD47-590C-4A15-BAF2-FE4FACDE19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2"/>
          <a:stretch/>
        </p:blipFill>
        <p:spPr>
          <a:xfrm>
            <a:off x="7786802" y="4125935"/>
            <a:ext cx="4029162" cy="2711391"/>
          </a:xfrm>
        </p:spPr>
      </p:pic>
    </p:spTree>
    <p:extLst>
      <p:ext uri="{BB962C8B-B14F-4D97-AF65-F5344CB8AC3E}">
        <p14:creationId xmlns:p14="http://schemas.microsoft.com/office/powerpoint/2010/main" val="307377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0A8F109-BFE7-4BBF-A40C-22FDCCD6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Examples of Questions We Can Help With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E037C13-7958-4A97-AEA0-62A86B3BA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B0F0"/>
                </a:solidFill>
              </a:rPr>
              <a:t>I need help finding mental health services for my child.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C000"/>
                </a:solidFill>
              </a:rPr>
              <a:t>My family is struggling financially. We need help.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66"/>
                </a:solidFill>
              </a:rPr>
              <a:t>Is my family eligible for programs like WIC, </a:t>
            </a:r>
            <a:r>
              <a:rPr lang="en-US" sz="2400" dirty="0" err="1">
                <a:solidFill>
                  <a:srgbClr val="000066"/>
                </a:solidFill>
              </a:rPr>
              <a:t>BadgerCare</a:t>
            </a:r>
            <a:r>
              <a:rPr lang="en-US" sz="2400" dirty="0">
                <a:solidFill>
                  <a:srgbClr val="000066"/>
                </a:solidFill>
              </a:rPr>
              <a:t>, and </a:t>
            </a:r>
            <a:r>
              <a:rPr lang="en-US" sz="2400" dirty="0" err="1">
                <a:solidFill>
                  <a:srgbClr val="000066"/>
                </a:solidFill>
              </a:rPr>
              <a:t>FoodShare</a:t>
            </a:r>
            <a:r>
              <a:rPr lang="en-US" sz="2400" dirty="0">
                <a:solidFill>
                  <a:srgbClr val="000066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B050"/>
                </a:solidFill>
              </a:rPr>
              <a:t>I am looking for respite care for my child with special needs.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33CCCC"/>
                </a:solidFill>
              </a:rPr>
              <a:t>I have a lump in my breast, but I don’t have insurance to get it checked out.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C000"/>
                </a:solidFill>
              </a:rPr>
              <a:t>Where can I find free or low-cost baby supplies?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</a:rPr>
              <a:t>We need help understanding programs like Katie Beckett, CLTS, and CCOP.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B050"/>
                </a:solidFill>
              </a:rPr>
              <a:t>I just found out that I’m pregnant and don’t know what to do.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91D9C-7E9D-42A3-ACEC-85C9BD553A26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48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0A8F109-BFE7-4BBF-A40C-22FDCCD6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We Help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E037C13-7958-4A97-AEA0-62A86B3BA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Well Badger Specialists: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LISTEN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Conduct basic eligibility screening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Provide education about services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 Work with individual to identify and prioritize needs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Work with individual to find primary and secondary referral site(s)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Warm transfer if at all possible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Follow-up 1-2 weeks post initial contact</a:t>
            </a:r>
          </a:p>
          <a:p>
            <a:r>
              <a:rPr lang="en-US" dirty="0"/>
              <a:t>Cases range from simple, 3 minute interactions to ones that are complex, multi-week </a:t>
            </a:r>
          </a:p>
          <a:p>
            <a:r>
              <a:rPr lang="en-US" dirty="0"/>
              <a:t>If we don’t know the answer, we will do research and figure it out!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91D9C-7E9D-42A3-ACEC-85C9BD553A26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0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62151C-F3DA-427C-B550-5C5A4E0C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We Help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404261-A783-4520-9233-05FDB4E53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924713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Special focus on pregnant and postpartum women, children and youth with special health care needs, and low income individuals and families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B343D-371D-44FD-9DC4-40FACFFF6E82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7A30186-D269-4EED-B8B9-EB3BBA7FBB1D}"/>
              </a:ext>
            </a:extLst>
          </p:cNvPr>
          <p:cNvSpPr/>
          <p:nvPr/>
        </p:nvSpPr>
        <p:spPr>
          <a:xfrm>
            <a:off x="1018143" y="2646540"/>
            <a:ext cx="1850201" cy="16976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D4F09D-BA27-4F59-9195-03429BD7D26D}"/>
              </a:ext>
            </a:extLst>
          </p:cNvPr>
          <p:cNvSpPr/>
          <p:nvPr/>
        </p:nvSpPr>
        <p:spPr>
          <a:xfrm>
            <a:off x="1475232" y="5763340"/>
            <a:ext cx="943362" cy="94033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BD20C-E6AE-403A-A667-A02C91B58142}"/>
              </a:ext>
            </a:extLst>
          </p:cNvPr>
          <p:cNvSpPr txBox="1"/>
          <p:nvPr/>
        </p:nvSpPr>
        <p:spPr>
          <a:xfrm>
            <a:off x="1613092" y="5979558"/>
            <a:ext cx="113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697C0D-1B27-4935-9FEF-F287F1573651}"/>
              </a:ext>
            </a:extLst>
          </p:cNvPr>
          <p:cNvSpPr/>
          <p:nvPr/>
        </p:nvSpPr>
        <p:spPr>
          <a:xfrm>
            <a:off x="1378058" y="4486045"/>
            <a:ext cx="1139948" cy="113543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E27278-39B9-4BB8-821E-8FF42B60EEB5}"/>
              </a:ext>
            </a:extLst>
          </p:cNvPr>
          <p:cNvSpPr txBox="1"/>
          <p:nvPr/>
        </p:nvSpPr>
        <p:spPr>
          <a:xfrm>
            <a:off x="1318642" y="3089497"/>
            <a:ext cx="1551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1,700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3BED1-0E6F-451C-99B1-58E615384A27}"/>
              </a:ext>
            </a:extLst>
          </p:cNvPr>
          <p:cNvSpPr txBox="1"/>
          <p:nvPr/>
        </p:nvSpPr>
        <p:spPr>
          <a:xfrm>
            <a:off x="1385336" y="4753235"/>
            <a:ext cx="113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57%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A4426B-24E9-4B5A-92DE-524B0EEE1F32}"/>
              </a:ext>
            </a:extLst>
          </p:cNvPr>
          <p:cNvSpPr/>
          <p:nvPr/>
        </p:nvSpPr>
        <p:spPr>
          <a:xfrm>
            <a:off x="6596727" y="2646540"/>
            <a:ext cx="1730409" cy="17241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B3FF55-77D1-420C-81DD-5B81507A3C45}"/>
              </a:ext>
            </a:extLst>
          </p:cNvPr>
          <p:cNvSpPr txBox="1"/>
          <p:nvPr/>
        </p:nvSpPr>
        <p:spPr>
          <a:xfrm>
            <a:off x="6698584" y="3107427"/>
            <a:ext cx="1526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2,500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27C49-FCE9-4DCF-AF92-560B543A376A}"/>
              </a:ext>
            </a:extLst>
          </p:cNvPr>
          <p:cNvSpPr txBox="1"/>
          <p:nvPr/>
        </p:nvSpPr>
        <p:spPr>
          <a:xfrm>
            <a:off x="3033461" y="2770396"/>
            <a:ext cx="3398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Individuals helped (per year)</a:t>
            </a:r>
          </a:p>
          <a:p>
            <a:endParaRPr lang="en-US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8E1-D961-4008-B4F0-4D9AE918D32C}"/>
              </a:ext>
            </a:extLst>
          </p:cNvPr>
          <p:cNvSpPr txBox="1"/>
          <p:nvPr/>
        </p:nvSpPr>
        <p:spPr>
          <a:xfrm>
            <a:off x="8563208" y="2805447"/>
            <a:ext cx="2790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Referrals made (per year)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9E25B2-F2A1-4686-A739-41C644AE6636}"/>
              </a:ext>
            </a:extLst>
          </p:cNvPr>
          <p:cNvSpPr txBox="1"/>
          <p:nvPr/>
        </p:nvSpPr>
        <p:spPr>
          <a:xfrm>
            <a:off x="3057865" y="4610781"/>
            <a:ext cx="287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Pregnant or </a:t>
            </a:r>
          </a:p>
          <a:p>
            <a:r>
              <a:rPr lang="en-US" sz="2400" b="1" dirty="0"/>
              <a:t>Postpartum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07B30D-0805-4D1B-A1DB-9F9A9F15F084}"/>
              </a:ext>
            </a:extLst>
          </p:cNvPr>
          <p:cNvSpPr txBox="1"/>
          <p:nvPr/>
        </p:nvSpPr>
        <p:spPr>
          <a:xfrm>
            <a:off x="3033461" y="5939939"/>
            <a:ext cx="3062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Children &amp; Youth With Special Health Care Needs</a:t>
            </a:r>
          </a:p>
        </p:txBody>
      </p:sp>
    </p:spTree>
    <p:extLst>
      <p:ext uri="{BB962C8B-B14F-4D97-AF65-F5344CB8AC3E}">
        <p14:creationId xmlns:p14="http://schemas.microsoft.com/office/powerpoint/2010/main" val="129644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62151C-F3DA-427C-B550-5C5A4E0C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We Help</a:t>
            </a:r>
          </a:p>
        </p:txBody>
      </p:sp>
      <p:pic>
        <p:nvPicPr>
          <p:cNvPr id="2050" name="Picture 2" descr="Image result for wisconsin counties">
            <a:extLst>
              <a:ext uri="{FF2B5EF4-FFF2-40B4-BE49-F238E27FC236}">
                <a16:creationId xmlns:a16="http://schemas.microsoft.com/office/drawing/2014/main" id="{FEFB7EA2-4DAA-4E65-8030-3F304A19E5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501" y="1825625"/>
            <a:ext cx="42969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EE3848-FC45-41DD-84AE-670FB66B6B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Individuals and families from all 72 counties</a:t>
            </a:r>
          </a:p>
          <a:p>
            <a:r>
              <a:rPr lang="en-US" dirty="0"/>
              <a:t>Most low-income </a:t>
            </a:r>
          </a:p>
          <a:p>
            <a:r>
              <a:rPr lang="en-US" dirty="0"/>
              <a:t>2/3 looking for resources for themselves, 1/3 looking for resources for someone else (child, spouse, patient,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Mix of ages, but most under 40</a:t>
            </a:r>
          </a:p>
          <a:p>
            <a:r>
              <a:rPr lang="en-US" dirty="0"/>
              <a:t>Mix of insurance types, but most </a:t>
            </a:r>
            <a:r>
              <a:rPr lang="en-US" dirty="0" err="1"/>
              <a:t>BadgerCare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B343D-371D-44FD-9DC4-40FACFFF6E82}"/>
              </a:ext>
            </a:extLst>
          </p:cNvPr>
          <p:cNvCxnSpPr>
            <a:cxnSpLocks/>
          </p:cNvCxnSpPr>
          <p:nvPr/>
        </p:nvCxnSpPr>
        <p:spPr>
          <a:xfrm>
            <a:off x="974558" y="1479884"/>
            <a:ext cx="10379242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53BED1-0E6F-451C-99B1-58E615384A27}"/>
              </a:ext>
            </a:extLst>
          </p:cNvPr>
          <p:cNvSpPr txBox="1"/>
          <p:nvPr/>
        </p:nvSpPr>
        <p:spPr>
          <a:xfrm>
            <a:off x="1385336" y="4753235"/>
            <a:ext cx="113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57%</a:t>
            </a:r>
          </a:p>
        </p:txBody>
      </p:sp>
    </p:spTree>
    <p:extLst>
      <p:ext uri="{BB962C8B-B14F-4D97-AF65-F5344CB8AC3E}">
        <p14:creationId xmlns:p14="http://schemas.microsoft.com/office/powerpoint/2010/main" val="3780259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996</Words>
  <Application>Microsoft Office PowerPoint</Application>
  <PresentationFormat>Widescreen</PresentationFormat>
  <Paragraphs>152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Bahnschrift SemiBold Condensed</vt:lpstr>
      <vt:lpstr>Calibri</vt:lpstr>
      <vt:lpstr>Calibri Light</vt:lpstr>
      <vt:lpstr>Wingdings</vt:lpstr>
      <vt:lpstr>Office Theme</vt:lpstr>
      <vt:lpstr>   Introduction to the  Well Badger Resource Center  </vt:lpstr>
      <vt:lpstr>About Well Badger</vt:lpstr>
      <vt:lpstr>About Well Badger</vt:lpstr>
      <vt:lpstr>Information &amp; Referral Services</vt:lpstr>
      <vt:lpstr>Information &amp; Referral Services</vt:lpstr>
      <vt:lpstr>Examples of Questions We Can Help With</vt:lpstr>
      <vt:lpstr>How We Help</vt:lpstr>
      <vt:lpstr>Who We Help</vt:lpstr>
      <vt:lpstr>Who We Help</vt:lpstr>
      <vt:lpstr>What Families Say About Well Badger</vt:lpstr>
      <vt:lpstr>Online Directory</vt:lpstr>
      <vt:lpstr>Well Badger Online Directory</vt:lpstr>
      <vt:lpstr>How to Use Well Badger Online Directory</vt:lpstr>
      <vt:lpstr>How to Use Well Badger Online Directory</vt:lpstr>
      <vt:lpstr>How to Use Well Badger Online Directory</vt:lpstr>
      <vt:lpstr>How to Use Well Badger Online Directory</vt:lpstr>
      <vt:lpstr>How to Use Well Badger Online Directory</vt:lpstr>
      <vt:lpstr>How to Use Well Badger Online Directory</vt:lpstr>
      <vt:lpstr>How to Use Well Badger Online Directory</vt:lpstr>
      <vt:lpstr>How To Use Online Directory</vt:lpstr>
      <vt:lpstr>How Can We Help You?</vt:lpstr>
      <vt:lpstr>Future Development</vt:lpstr>
      <vt:lpstr>Other questions or feedback?  Contact us! agencyinfo@wellbadger.org 608-571-1481  </vt:lpstr>
      <vt:lpstr>Other MCH Programs at WWHF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Badger Resource Center</dc:title>
  <dc:creator>Kristine Alaniz</dc:creator>
  <cp:lastModifiedBy>Kristine Alaniz</cp:lastModifiedBy>
  <cp:revision>252</cp:revision>
  <cp:lastPrinted>2019-10-02T16:24:57Z</cp:lastPrinted>
  <dcterms:created xsi:type="dcterms:W3CDTF">2018-05-08T20:48:01Z</dcterms:created>
  <dcterms:modified xsi:type="dcterms:W3CDTF">2019-10-14T19:57:55Z</dcterms:modified>
</cp:coreProperties>
</file>